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5739F0-E07A-4C53-8DE0-6E887516C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199A45D-54EA-4D82-8DEC-850F24689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8FB4EE-030B-4E42-9785-A6A520F9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89B9F4-F1B0-48F0-B501-9A3134B6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3293B0-8CE6-4734-BD9E-94E3EC79F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21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22AFF4-3975-47A2-B64E-B4219B2E2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A998DE5-8609-4E96-9D74-7698ABC36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6BA22B-A4DC-468B-BC6B-E1F2C12B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30AE18-7614-4D13-B969-57D9A3639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5C2E94-4F00-43E5-BEB5-9D61EAF5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723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16F7467-020A-4EC7-B8E9-CAB52E55E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2FA8A3A-3726-4F10-A2B6-AC497FEBF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50B937-1963-4670-B9F2-999273A4B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0533A74-990B-45BE-A043-4349306BB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853BD4-021A-4950-895F-3DC29356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729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71718B-2B6E-4EE0-B5A8-223A4D20C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A4A78F-0A4B-419C-8C2F-FA14B3AE2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343EB1-7791-4CDE-9DC2-A1A6CC40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77500C-63D7-45A2-AFEE-AB18CCA1C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953509-024E-4F67-9E37-9A5FE59B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70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A57D17-73E9-4234-BA44-3A57C6A6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56D6BC6-7ABB-4A61-B3BC-126089D1A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DD0B9D-EE67-497E-B019-1719E870B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0BFD3F-C4A7-4F2E-83B6-C157A0180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C3BC6C-D7B6-49E3-9652-5C174AB67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9392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C54F67-B26F-421C-B64C-AB04F4C2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952971-C2F9-4736-B37D-64C1507B0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372E863-0C59-4AD2-9CBA-46548160C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7DDC3E-4751-4A75-8A5B-AE088E7E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B012CC-8B5E-40CD-AF70-883B731C3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BF9DBA0-D5F3-47BA-B99E-F6127CD3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725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E8836-0AFB-41C5-8282-A72061FE7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A3CC815-9D00-4D23-B05A-F05C96C0D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4446DD3-4640-4599-A1D3-CC0573835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9C334AC-B5F9-42C9-BE17-EF691ACF3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07E4897-67D2-435C-A95D-57E0D5BA6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71EDD6F-8520-43A6-9379-D2211D783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0C5219C-2FC7-46C5-8668-57B097C5A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CCF0324-4FF0-424C-8761-119DF0D3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32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70D85D-3630-43A1-B62B-5B7245AF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462F84B-8302-47C2-8A66-E66B5B324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8867231-DA46-4493-A70F-C7AA90FF6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1CF842D-31E6-4B9F-94A5-D3DEB45FC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56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3EB021C-F887-4F20-BFD0-06C1E12B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13464C5-C05C-4EF9-8B2C-FCB73C13F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15CABB3-BA34-4D31-BD58-1E8BD363C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702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5860C6-F957-429C-A04F-350C6D840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3BD812-C440-4BDA-9ECE-83FB6688C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1726C98-6528-4E25-9656-80AC579F2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11A61F-DACE-4536-ABB8-9D7557000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C70946-D0E0-44F6-8EF4-245F7DE7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428957-2D44-4569-AF7D-6A5CA6CD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762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D975BE-A40F-4921-A65D-A87C58651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E8118A2-9662-408C-94ED-0CD13C744B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C0B572-4C52-4945-BE01-AB7E300A8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8042B31-EAE1-45FE-B956-F1F6041B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DA1C2F6-68E2-48C0-8028-6ADEF0195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27FBD3A-384B-48F8-9719-92C26444C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92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95E34B0-E2F9-40F1-B106-7653E7639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10F9D7D-1978-4F75-907C-C1CAAF195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F0FC60-0E87-4B16-A5CD-CD9EE2457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6E3E4-A25F-4BE5-970E-FA27AC12B472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C62D330-FB05-4F93-A667-B96357D76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93FCB6-9D2A-4073-9961-3BDA8AC1F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9E83E-61D8-438A-B0E3-93C44CDB47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38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ADEC47-07F6-4779-9DA2-B12BBCF17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br>
              <a:rPr lang="sv-SE" dirty="0"/>
            </a:b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79E8906-B607-4B33-BA29-7D96D2A2BD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SÖF 221006</a:t>
            </a:r>
          </a:p>
          <a:p>
            <a:r>
              <a:rPr lang="sv-SE" dirty="0"/>
              <a:t>Kornel Sass ÖNH Helsingborg/Ängelholm</a:t>
            </a:r>
          </a:p>
        </p:txBody>
      </p:sp>
    </p:spTree>
    <p:extLst>
      <p:ext uri="{BB962C8B-B14F-4D97-AF65-F5344CB8AC3E}">
        <p14:creationId xmlns:p14="http://schemas.microsoft.com/office/powerpoint/2010/main" val="109647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</a:t>
            </a:r>
            <a:r>
              <a:rPr lang="sv-SE" dirty="0" err="1"/>
              <a:t>Mercke</a:t>
            </a:r>
            <a:br>
              <a:rPr lang="sv-SE" dirty="0"/>
            </a:br>
            <a:r>
              <a:rPr lang="sv-SE" dirty="0"/>
              <a:t>Resultat Helsingborg – </a:t>
            </a:r>
            <a:r>
              <a:rPr lang="sv-SE" dirty="0" err="1"/>
              <a:t>Op</a:t>
            </a:r>
            <a:r>
              <a:rPr lang="sv-SE" dirty="0"/>
              <a:t> utfall </a:t>
            </a:r>
            <a:br>
              <a:rPr lang="sv-SE" dirty="0"/>
            </a:br>
            <a:r>
              <a:rPr lang="sv-SE" dirty="0"/>
              <a:t>Konklusion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Det är svårt att från detta material dra slutsatser kring den faktiska nivån av recidiv- och </a:t>
            </a:r>
            <a:r>
              <a:rPr lang="sv-SE" dirty="0" err="1"/>
              <a:t>residualkolesteatom</a:t>
            </a:r>
            <a:r>
              <a:rPr lang="sv-SE" dirty="0"/>
              <a:t> </a:t>
            </a:r>
            <a:r>
              <a:rPr lang="sv-SE" dirty="0" err="1"/>
              <a:t>pga</a:t>
            </a:r>
            <a:r>
              <a:rPr lang="sv-SE" dirty="0"/>
              <a:t> det stora bortfallet (42% bortfall vid 6 års uppföljningen)</a:t>
            </a:r>
          </a:p>
          <a:p>
            <a:endParaRPr lang="sv-SE" dirty="0"/>
          </a:p>
          <a:p>
            <a:r>
              <a:rPr lang="sv-SE" dirty="0"/>
              <a:t>Med fynd av </a:t>
            </a:r>
            <a:r>
              <a:rPr lang="sv-SE" dirty="0" err="1"/>
              <a:t>kolesteatom</a:t>
            </a:r>
            <a:r>
              <a:rPr lang="sv-SE" dirty="0"/>
              <a:t> i 25 % av fallen vid second look bedöms ingreppet befogat.</a:t>
            </a:r>
          </a:p>
        </p:txBody>
      </p:sp>
    </p:spTree>
    <p:extLst>
      <p:ext uri="{BB962C8B-B14F-4D97-AF65-F5344CB8AC3E}">
        <p14:creationId xmlns:p14="http://schemas.microsoft.com/office/powerpoint/2010/main" val="2841989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29761A-56AC-4F7E-89B0-8E730C2B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  <a:br>
              <a:rPr lang="sv-SE" dirty="0"/>
            </a:br>
            <a:r>
              <a:rPr lang="sv-SE" dirty="0"/>
              <a:t>- </a:t>
            </a:r>
            <a:r>
              <a:rPr lang="sv-SE" dirty="0" err="1"/>
              <a:t>High</a:t>
            </a:r>
            <a:r>
              <a:rPr lang="sv-SE" dirty="0"/>
              <a:t> </a:t>
            </a:r>
            <a:r>
              <a:rPr lang="sv-SE" dirty="0" err="1"/>
              <a:t>lights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ACC886-DB38-4C25-B11F-7E5F14A2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39" y="2141537"/>
            <a:ext cx="10943122" cy="4351338"/>
          </a:xfrm>
        </p:spPr>
        <p:txBody>
          <a:bodyPr/>
          <a:lstStyle/>
          <a:p>
            <a:endParaRPr lang="sv-SE" dirty="0"/>
          </a:p>
          <a:p>
            <a:r>
              <a:rPr lang="sv-SE" sz="3200" dirty="0"/>
              <a:t>Två-</a:t>
            </a:r>
            <a:r>
              <a:rPr lang="sv-SE" sz="3200" dirty="0" err="1"/>
              <a:t>seansop</a:t>
            </a:r>
            <a:r>
              <a:rPr lang="sv-SE" sz="3200" dirty="0"/>
              <a:t> med 1-2 års intervall till planerad second look (SL)</a:t>
            </a:r>
          </a:p>
          <a:p>
            <a:r>
              <a:rPr lang="sv-SE" sz="3200" dirty="0" err="1"/>
              <a:t>Primärop</a:t>
            </a:r>
            <a:r>
              <a:rPr lang="sv-SE" sz="3200" dirty="0"/>
              <a:t>: CWD and CWU</a:t>
            </a:r>
          </a:p>
          <a:p>
            <a:r>
              <a:rPr lang="sv-SE" sz="3200" dirty="0"/>
              <a:t>Utsågning av bakre beniga hörselgångsväggen – återinsättes</a:t>
            </a:r>
          </a:p>
          <a:p>
            <a:r>
              <a:rPr lang="sv-SE" sz="3200" dirty="0" err="1"/>
              <a:t>Obliteration</a:t>
            </a:r>
            <a:r>
              <a:rPr lang="sv-SE" sz="3200" dirty="0"/>
              <a:t> av uppmejslingshåla samt </a:t>
            </a:r>
            <a:r>
              <a:rPr lang="sv-SE" sz="3200" dirty="0" err="1"/>
              <a:t>epitympanum</a:t>
            </a:r>
            <a:r>
              <a:rPr lang="sv-SE" sz="3200" dirty="0"/>
              <a:t> med ben</a:t>
            </a:r>
          </a:p>
          <a:p>
            <a:r>
              <a:rPr lang="sv-SE" sz="3200" dirty="0"/>
              <a:t>Patientens </a:t>
            </a:r>
            <a:r>
              <a:rPr lang="sv-SE" sz="3200" dirty="0" err="1"/>
              <a:t>incus</a:t>
            </a:r>
            <a:r>
              <a:rPr lang="sv-SE" sz="3200" dirty="0"/>
              <a:t> eller </a:t>
            </a:r>
            <a:r>
              <a:rPr lang="sv-SE" sz="3200" dirty="0" err="1"/>
              <a:t>malleus</a:t>
            </a:r>
            <a:r>
              <a:rPr lang="sv-SE" sz="3200" dirty="0"/>
              <a:t> sparas till </a:t>
            </a:r>
            <a:r>
              <a:rPr lang="sv-SE" sz="3200" dirty="0" err="1"/>
              <a:t>ossiculoplastiken</a:t>
            </a:r>
            <a:r>
              <a:rPr lang="sv-SE" sz="3200" dirty="0"/>
              <a:t> vid SL</a:t>
            </a:r>
          </a:p>
        </p:txBody>
      </p:sp>
    </p:spTree>
    <p:extLst>
      <p:ext uri="{BB962C8B-B14F-4D97-AF65-F5344CB8AC3E}">
        <p14:creationId xmlns:p14="http://schemas.microsoft.com/office/powerpoint/2010/main" val="159562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58C067-E038-4C85-9B68-1661D568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462191B-F568-4964-AF1F-E8B5D4763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Fördelar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BBF7F8D-F46E-4A99-94A4-B9F690FF24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Bra åtkomst</a:t>
            </a:r>
          </a:p>
          <a:p>
            <a:r>
              <a:rPr lang="sv-SE" dirty="0"/>
              <a:t>Ingen radikalhåla</a:t>
            </a:r>
          </a:p>
          <a:p>
            <a:r>
              <a:rPr lang="sv-SE" dirty="0"/>
              <a:t>Litet </a:t>
            </a:r>
            <a:r>
              <a:rPr lang="sv-SE" dirty="0" err="1"/>
              <a:t>evt</a:t>
            </a:r>
            <a:r>
              <a:rPr lang="sv-SE" dirty="0"/>
              <a:t>. </a:t>
            </a:r>
            <a:r>
              <a:rPr lang="sv-SE" dirty="0" err="1"/>
              <a:t>residual</a:t>
            </a:r>
            <a:r>
              <a:rPr lang="sv-SE" dirty="0"/>
              <a:t>/recidiv vid SL</a:t>
            </a:r>
          </a:p>
          <a:p>
            <a:r>
              <a:rPr lang="sv-SE" dirty="0"/>
              <a:t>Bra förhållanden för </a:t>
            </a:r>
            <a:r>
              <a:rPr lang="sv-SE" dirty="0" err="1"/>
              <a:t>ossikuloplastik</a:t>
            </a:r>
            <a:r>
              <a:rPr lang="sv-SE" dirty="0"/>
              <a:t> vid SL</a:t>
            </a:r>
          </a:p>
          <a:p>
            <a:r>
              <a:rPr lang="sv-SE" dirty="0"/>
              <a:t>Färre sena revisioner?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4E7E0DA-B4F6-43D0-BB51-686866BB58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Nackdelar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F8AFC48-3C5B-427E-976D-4F2749A0D33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/>
              <a:t>Lång primär </a:t>
            </a:r>
            <a:r>
              <a:rPr lang="sv-SE" dirty="0" err="1"/>
              <a:t>op</a:t>
            </a:r>
            <a:r>
              <a:rPr lang="sv-SE" dirty="0"/>
              <a:t> 4,5 - 7 timmar</a:t>
            </a:r>
          </a:p>
          <a:p>
            <a:r>
              <a:rPr lang="sv-SE" dirty="0"/>
              <a:t>Två seanser </a:t>
            </a:r>
            <a:r>
              <a:rPr lang="sv-SE"/>
              <a:t>– resurser</a:t>
            </a:r>
          </a:p>
          <a:p>
            <a:r>
              <a:rPr lang="sv-SE" dirty="0"/>
              <a:t>Ingen hörselförbättring efter </a:t>
            </a:r>
            <a:r>
              <a:rPr lang="sv-SE" dirty="0" err="1"/>
              <a:t>primärop</a:t>
            </a:r>
            <a:endParaRPr lang="sv-SE" dirty="0"/>
          </a:p>
          <a:p>
            <a:r>
              <a:rPr lang="sv-SE" dirty="0"/>
              <a:t>Går ej såga om </a:t>
            </a:r>
            <a:r>
              <a:rPr lang="sv-SE" dirty="0" err="1"/>
              <a:t>tegmen</a:t>
            </a:r>
            <a:r>
              <a:rPr lang="sv-SE" dirty="0"/>
              <a:t> är för låg eller sinus </a:t>
            </a:r>
            <a:r>
              <a:rPr lang="sv-SE" dirty="0" err="1"/>
              <a:t>sigmoideus</a:t>
            </a:r>
            <a:r>
              <a:rPr lang="sv-SE" dirty="0"/>
              <a:t> är för </a:t>
            </a:r>
            <a:r>
              <a:rPr lang="sv-SE" dirty="0" err="1"/>
              <a:t>anteriort</a:t>
            </a:r>
            <a:r>
              <a:rPr lang="sv-SE" dirty="0"/>
              <a:t> placerad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7814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E3DC32-259B-4D67-B69C-4C8728111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sv-SE" sz="3600" dirty="0" err="1"/>
              <a:t>Kolesteatomoperation</a:t>
            </a:r>
            <a:r>
              <a:rPr lang="sv-SE" sz="3600" dirty="0"/>
              <a:t> ad </a:t>
            </a:r>
            <a:r>
              <a:rPr lang="sv-SE" sz="3600" dirty="0" err="1"/>
              <a:t>modum</a:t>
            </a:r>
            <a:r>
              <a:rPr lang="sv-SE" sz="3600" dirty="0"/>
              <a:t> Mercke</a:t>
            </a:r>
            <a:br>
              <a:rPr lang="sv-SE" sz="3600" dirty="0"/>
            </a:br>
            <a:r>
              <a:rPr lang="sv-SE" sz="3600" dirty="0"/>
              <a:t>Video</a:t>
            </a:r>
            <a:endParaRPr lang="en-US" sz="3200" kern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3" descr="En bild som visar mat, sås, nära&#10;&#10;Automatiskt genererad beskrivning">
            <a:extLst>
              <a:ext uri="{FF2B5EF4-FFF2-40B4-BE49-F238E27FC236}">
                <a16:creationId xmlns:a16="http://schemas.microsoft.com/office/drawing/2014/main" id="{A88B9D21-CD8B-423C-8BD2-67790B746A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802294" y="1690688"/>
            <a:ext cx="6587411" cy="49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63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B39B20-6C7C-4CCE-A086-2E1FADAA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  <a:br>
              <a:rPr lang="sv-SE" dirty="0"/>
            </a:br>
            <a:r>
              <a:rPr lang="sv-SE" dirty="0"/>
              <a:t>Resultat Helsingborg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694E66-1398-490E-8F06-71B40BA8F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124" y="1926293"/>
            <a:ext cx="10971751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Under 7 år (nov 2009-aug 2016) opererades 90 öron för </a:t>
            </a:r>
            <a:r>
              <a:rPr lang="sv-SE" dirty="0" err="1"/>
              <a:t>kolesteatom</a:t>
            </a:r>
            <a:r>
              <a:rPr lang="sv-SE" dirty="0"/>
              <a:t> varav </a:t>
            </a:r>
          </a:p>
          <a:p>
            <a:pPr marL="0" indent="0">
              <a:buNone/>
            </a:pPr>
            <a:r>
              <a:rPr lang="sv-SE" sz="3600" dirty="0"/>
              <a:t>50 primär-operationer ad </a:t>
            </a:r>
            <a:r>
              <a:rPr lang="sv-SE" sz="3600" dirty="0" err="1"/>
              <a:t>modum</a:t>
            </a:r>
            <a:r>
              <a:rPr lang="sv-SE" sz="3600" dirty="0"/>
              <a:t> Mercke 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21C04E2C-06EF-4343-9824-5C23E1AC4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9101"/>
              </p:ext>
            </p:extLst>
          </p:nvPr>
        </p:nvGraphicFramePr>
        <p:xfrm>
          <a:off x="406540" y="3402746"/>
          <a:ext cx="11378918" cy="2874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875">
                  <a:extLst>
                    <a:ext uri="{9D8B030D-6E8A-4147-A177-3AD203B41FA5}">
                      <a16:colId xmlns:a16="http://schemas.microsoft.com/office/drawing/2014/main" val="180751849"/>
                    </a:ext>
                  </a:extLst>
                </a:gridCol>
                <a:gridCol w="3142115">
                  <a:extLst>
                    <a:ext uri="{9D8B030D-6E8A-4147-A177-3AD203B41FA5}">
                      <a16:colId xmlns:a16="http://schemas.microsoft.com/office/drawing/2014/main" val="68073198"/>
                    </a:ext>
                  </a:extLst>
                </a:gridCol>
                <a:gridCol w="2039698">
                  <a:extLst>
                    <a:ext uri="{9D8B030D-6E8A-4147-A177-3AD203B41FA5}">
                      <a16:colId xmlns:a16="http://schemas.microsoft.com/office/drawing/2014/main" val="4250312570"/>
                    </a:ext>
                  </a:extLst>
                </a:gridCol>
                <a:gridCol w="1952900">
                  <a:extLst>
                    <a:ext uri="{9D8B030D-6E8A-4147-A177-3AD203B41FA5}">
                      <a16:colId xmlns:a16="http://schemas.microsoft.com/office/drawing/2014/main" val="2661917322"/>
                    </a:ext>
                  </a:extLst>
                </a:gridCol>
                <a:gridCol w="2354330">
                  <a:extLst>
                    <a:ext uri="{9D8B030D-6E8A-4147-A177-3AD203B41FA5}">
                      <a16:colId xmlns:a16="http://schemas.microsoft.com/office/drawing/2014/main" val="1211590294"/>
                    </a:ext>
                  </a:extLst>
                </a:gridCol>
              </a:tblGrid>
              <a:tr h="574977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Kön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Ålder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Sida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err="1"/>
                        <a:t>Stage</a:t>
                      </a:r>
                      <a:r>
                        <a:rPr lang="sv-SE" sz="2400" dirty="0"/>
                        <a:t> </a:t>
                      </a:r>
                      <a:r>
                        <a:rPr lang="sv-SE" sz="2000" dirty="0"/>
                        <a:t>(EAONO)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Typ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8630794"/>
                  </a:ext>
                </a:extLst>
              </a:tr>
              <a:tr h="574977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Man      33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Range            3-68 år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Hö          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1        2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Nydebut      47 </a:t>
                      </a:r>
                      <a:r>
                        <a:rPr lang="sv-SE" sz="2400" dirty="0" err="1"/>
                        <a:t>st</a:t>
                      </a:r>
                      <a:r>
                        <a:rPr lang="sv-SE" sz="2400" dirty="0"/>
                        <a:t>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71099488"/>
                  </a:ext>
                </a:extLst>
              </a:tr>
              <a:tr h="574977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Kvinna  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Barn&lt;19 år        18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err="1"/>
                        <a:t>Vä</a:t>
                      </a:r>
                      <a:r>
                        <a:rPr lang="sv-SE" sz="2400" dirty="0"/>
                        <a:t>           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2      40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Revision         3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9815965"/>
                  </a:ext>
                </a:extLst>
              </a:tr>
              <a:tr h="574977"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Barn&lt;10år           8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3        8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/>
                        <a:t>Kongenitalt   1 </a:t>
                      </a:r>
                      <a:r>
                        <a:rPr lang="sv-SE" sz="2400" dirty="0" err="1"/>
                        <a:t>st</a:t>
                      </a:r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54299815"/>
                  </a:ext>
                </a:extLst>
              </a:tr>
              <a:tr h="574977"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/>
                        <a:t>Median             25 år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86373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08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000022-F959-DE70-F54C-618845CF2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</a:t>
            </a:r>
            <a:r>
              <a:rPr lang="sv-SE" dirty="0" err="1"/>
              <a:t>Mercke</a:t>
            </a:r>
            <a:br>
              <a:rPr lang="sv-SE" dirty="0"/>
            </a:br>
            <a:r>
              <a:rPr lang="sv-SE" dirty="0"/>
              <a:t>Resultat Helsingborg - TMV4</a:t>
            </a:r>
          </a:p>
        </p:txBody>
      </p:sp>
      <p:graphicFrame>
        <p:nvGraphicFramePr>
          <p:cNvPr id="5" name="Tabell 5">
            <a:extLst>
              <a:ext uri="{FF2B5EF4-FFF2-40B4-BE49-F238E27FC236}">
                <a16:creationId xmlns:a16="http://schemas.microsoft.com/office/drawing/2014/main" id="{E8F8A717-B00C-A944-037F-3A5D6DDB55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197759"/>
              </p:ext>
            </p:extLst>
          </p:nvPr>
        </p:nvGraphicFramePr>
        <p:xfrm>
          <a:off x="838200" y="1825624"/>
          <a:ext cx="10394483" cy="4707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5909">
                  <a:extLst>
                    <a:ext uri="{9D8B030D-6E8A-4147-A177-3AD203B41FA5}">
                      <a16:colId xmlns:a16="http://schemas.microsoft.com/office/drawing/2014/main" val="3035997553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val="345119650"/>
                    </a:ext>
                  </a:extLst>
                </a:gridCol>
                <a:gridCol w="2444817">
                  <a:extLst>
                    <a:ext uri="{9D8B030D-6E8A-4147-A177-3AD203B41FA5}">
                      <a16:colId xmlns:a16="http://schemas.microsoft.com/office/drawing/2014/main" val="2403312716"/>
                    </a:ext>
                  </a:extLst>
                </a:gridCol>
                <a:gridCol w="2377441">
                  <a:extLst>
                    <a:ext uri="{9D8B030D-6E8A-4147-A177-3AD203B41FA5}">
                      <a16:colId xmlns:a16="http://schemas.microsoft.com/office/drawing/2014/main" val="1180614028"/>
                    </a:ext>
                  </a:extLst>
                </a:gridCol>
              </a:tblGrid>
              <a:tr h="744883">
                <a:tc>
                  <a:txBody>
                    <a:bodyPr/>
                    <a:lstStyle/>
                    <a:p>
                      <a:pPr algn="ctr"/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200" dirty="0"/>
                        <a:t>Före </a:t>
                      </a:r>
                      <a:r>
                        <a:rPr lang="sv-SE" sz="3200" dirty="0" err="1"/>
                        <a:t>Op</a:t>
                      </a:r>
                      <a:r>
                        <a:rPr lang="sv-SE" sz="32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200" dirty="0"/>
                        <a:t>2 år efter SL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200" dirty="0"/>
                        <a:t>6 år efter SL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599434"/>
                  </a:ext>
                </a:extLst>
              </a:tr>
              <a:tr h="744883">
                <a:tc>
                  <a:txBody>
                    <a:bodyPr/>
                    <a:lstStyle/>
                    <a:p>
                      <a:pPr algn="ctr"/>
                      <a:r>
                        <a:rPr lang="sv-SE" sz="2800" dirty="0"/>
                        <a:t>Luftledning</a:t>
                      </a:r>
                    </a:p>
                    <a:p>
                      <a:pPr algn="ctr"/>
                      <a:r>
                        <a:rPr lang="sv-SE" dirty="0"/>
                        <a:t>Genomsnitt 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601177"/>
                  </a:ext>
                </a:extLst>
              </a:tr>
              <a:tr h="744883">
                <a:tc>
                  <a:txBody>
                    <a:bodyPr/>
                    <a:lstStyle/>
                    <a:p>
                      <a:pPr algn="ctr"/>
                      <a:r>
                        <a:rPr lang="sv-SE" sz="2800" dirty="0"/>
                        <a:t>Benledning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Genomsnitt 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50642"/>
                  </a:ext>
                </a:extLst>
              </a:tr>
              <a:tr h="744883">
                <a:tc>
                  <a:txBody>
                    <a:bodyPr/>
                    <a:lstStyle/>
                    <a:p>
                      <a:pPr algn="ctr"/>
                      <a:r>
                        <a:rPr lang="sv-SE" sz="2800" dirty="0"/>
                        <a:t>Air-</a:t>
                      </a:r>
                      <a:r>
                        <a:rPr lang="sv-SE" sz="2800" dirty="0" err="1"/>
                        <a:t>bone</a:t>
                      </a:r>
                      <a:r>
                        <a:rPr lang="sv-SE" sz="2800" dirty="0"/>
                        <a:t> gap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Genomsnitt 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032568"/>
                  </a:ext>
                </a:extLst>
              </a:tr>
              <a:tr h="744883">
                <a:tc>
                  <a:txBody>
                    <a:bodyPr/>
                    <a:lstStyle/>
                    <a:p>
                      <a:pPr algn="ctr"/>
                      <a:r>
                        <a:rPr lang="sv-SE" sz="2800" dirty="0"/>
                        <a:t>Air-</a:t>
                      </a:r>
                      <a:r>
                        <a:rPr lang="sv-SE" sz="2800" dirty="0" err="1"/>
                        <a:t>bone</a:t>
                      </a:r>
                      <a:r>
                        <a:rPr lang="sv-SE" sz="2800" dirty="0"/>
                        <a:t> gap &lt;20dB</a:t>
                      </a:r>
                    </a:p>
                    <a:p>
                      <a:pPr algn="ctr"/>
                      <a:r>
                        <a:rPr lang="sv-SE" dirty="0"/>
                        <a:t>Andel och procent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8/32   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11/32   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7/21   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857266"/>
                  </a:ext>
                </a:extLst>
              </a:tr>
              <a:tr h="744883">
                <a:tc>
                  <a:txBody>
                    <a:bodyPr/>
                    <a:lstStyle/>
                    <a:p>
                      <a:pPr algn="ctr"/>
                      <a:r>
                        <a:rPr lang="sv-SE" sz="2800" dirty="0" err="1"/>
                        <a:t>Luftedning</a:t>
                      </a:r>
                      <a:r>
                        <a:rPr lang="sv-SE" sz="2800" dirty="0"/>
                        <a:t> &lt;25dB</a:t>
                      </a:r>
                    </a:p>
                    <a:p>
                      <a:pPr algn="ctr"/>
                      <a:r>
                        <a:rPr lang="sv-SE" dirty="0"/>
                        <a:t>Andel och procent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7/34   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8/34   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5/21   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19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829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112566-932E-4C13-9907-31E45451A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  <a:br>
              <a:rPr lang="sv-SE" dirty="0"/>
            </a:br>
            <a:r>
              <a:rPr lang="sv-SE" dirty="0"/>
              <a:t>Resultat Helsingborg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09DF4-4C39-455C-B016-A46BCA4D6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3600" dirty="0"/>
              <a:t>Second look n=40</a:t>
            </a:r>
          </a:p>
          <a:p>
            <a:pPr marL="0" indent="0">
              <a:buNone/>
            </a:pPr>
            <a:endParaRPr lang="sv-SE" sz="3600" dirty="0"/>
          </a:p>
          <a:p>
            <a:pPr marL="0" indent="0">
              <a:buNone/>
            </a:pPr>
            <a:endParaRPr lang="sv-SE" sz="3600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18947BDB-41D7-4905-8896-88BD91DCF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089639"/>
              </p:ext>
            </p:extLst>
          </p:nvPr>
        </p:nvGraphicFramePr>
        <p:xfrm>
          <a:off x="1083243" y="2435191"/>
          <a:ext cx="10025514" cy="3975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1838">
                  <a:extLst>
                    <a:ext uri="{9D8B030D-6E8A-4147-A177-3AD203B41FA5}">
                      <a16:colId xmlns:a16="http://schemas.microsoft.com/office/drawing/2014/main" val="1319037388"/>
                    </a:ext>
                  </a:extLst>
                </a:gridCol>
                <a:gridCol w="3341838">
                  <a:extLst>
                    <a:ext uri="{9D8B030D-6E8A-4147-A177-3AD203B41FA5}">
                      <a16:colId xmlns:a16="http://schemas.microsoft.com/office/drawing/2014/main" val="2567639632"/>
                    </a:ext>
                  </a:extLst>
                </a:gridCol>
                <a:gridCol w="3341838">
                  <a:extLst>
                    <a:ext uri="{9D8B030D-6E8A-4147-A177-3AD203B41FA5}">
                      <a16:colId xmlns:a16="http://schemas.microsoft.com/office/drawing/2014/main" val="228858974"/>
                    </a:ext>
                  </a:extLst>
                </a:gridCol>
              </a:tblGrid>
              <a:tr h="795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Tid till second look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Fynd </a:t>
                      </a:r>
                      <a:r>
                        <a:rPr lang="sv-SE" sz="2800" dirty="0" err="1"/>
                        <a:t>peroperativt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 err="1"/>
                        <a:t>Stage</a:t>
                      </a:r>
                      <a:r>
                        <a:rPr lang="sv-SE" sz="2800" dirty="0"/>
                        <a:t> </a:t>
                      </a:r>
                      <a:r>
                        <a:rPr lang="sv-SE" sz="2400" dirty="0"/>
                        <a:t>(EAONO)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4835589"/>
                  </a:ext>
                </a:extLst>
              </a:tr>
              <a:tr h="795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Range   7-63 mån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Utan </a:t>
                      </a:r>
                      <a:r>
                        <a:rPr lang="sv-SE" sz="2800" dirty="0" err="1"/>
                        <a:t>kolest</a:t>
                      </a:r>
                      <a:r>
                        <a:rPr lang="sv-SE" sz="2800" dirty="0"/>
                        <a:t>. 30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0      30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8901061"/>
                  </a:ext>
                </a:extLst>
              </a:tr>
              <a:tr h="795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Median    19 mån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Recidiv 6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1        6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5485739"/>
                  </a:ext>
                </a:extLst>
              </a:tr>
              <a:tr h="795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Medel      24 mån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 err="1"/>
                        <a:t>Residual</a:t>
                      </a:r>
                      <a:r>
                        <a:rPr lang="sv-SE" sz="2800" dirty="0"/>
                        <a:t> 4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2        4st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8867163"/>
                  </a:ext>
                </a:extLst>
              </a:tr>
              <a:tr h="795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sv-SE" sz="28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v-SE" sz="2800" dirty="0"/>
                        <a:t>3       0 </a:t>
                      </a:r>
                      <a:r>
                        <a:rPr lang="sv-SE" sz="2800" dirty="0" err="1"/>
                        <a:t>st</a:t>
                      </a:r>
                      <a:endParaRPr lang="sv-SE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9630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9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9E9987-D629-4F62-873E-7FCE75A1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Mercke</a:t>
            </a:r>
            <a:br>
              <a:rPr lang="sv-SE" dirty="0"/>
            </a:br>
            <a:r>
              <a:rPr lang="sv-SE" dirty="0"/>
              <a:t>Resultat Helsingborg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39A87B-DF99-4CBB-8117-EE8890928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800" dirty="0"/>
              <a:t>Second look: </a:t>
            </a:r>
            <a:r>
              <a:rPr lang="sv-SE" sz="2800" dirty="0" err="1"/>
              <a:t>columella</a:t>
            </a:r>
            <a:r>
              <a:rPr lang="sv-SE" sz="2800" dirty="0"/>
              <a:t>  (n=40)</a:t>
            </a:r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E2BCD78F-9561-49DC-8F25-A9E5FB685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161435"/>
              </p:ext>
            </p:extLst>
          </p:nvPr>
        </p:nvGraphicFramePr>
        <p:xfrm>
          <a:off x="750770" y="2627697"/>
          <a:ext cx="10279782" cy="3426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9891">
                  <a:extLst>
                    <a:ext uri="{9D8B030D-6E8A-4147-A177-3AD203B41FA5}">
                      <a16:colId xmlns:a16="http://schemas.microsoft.com/office/drawing/2014/main" val="2189510765"/>
                    </a:ext>
                  </a:extLst>
                </a:gridCol>
                <a:gridCol w="5139891">
                  <a:extLst>
                    <a:ext uri="{9D8B030D-6E8A-4147-A177-3AD203B41FA5}">
                      <a16:colId xmlns:a16="http://schemas.microsoft.com/office/drawing/2014/main" val="1298234465"/>
                    </a:ext>
                  </a:extLst>
                </a:gridCol>
              </a:tblGrid>
              <a:tr h="685319"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Typ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Material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03750894"/>
                  </a:ext>
                </a:extLst>
              </a:tr>
              <a:tr h="685319"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TORP        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600" dirty="0" err="1"/>
                        <a:t>Incus</a:t>
                      </a:r>
                      <a:r>
                        <a:rPr lang="sv-SE" sz="3600" dirty="0"/>
                        <a:t>/</a:t>
                      </a:r>
                      <a:r>
                        <a:rPr lang="sv-SE" sz="3600" dirty="0" err="1"/>
                        <a:t>malleus</a:t>
                      </a:r>
                      <a:r>
                        <a:rPr lang="sv-SE" sz="3600" dirty="0"/>
                        <a:t>    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88651162"/>
                  </a:ext>
                </a:extLst>
              </a:tr>
              <a:tr h="685319"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PORP         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Kortikalt ben      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60471286"/>
                  </a:ext>
                </a:extLst>
              </a:tr>
              <a:tr h="685319">
                <a:tc>
                  <a:txBody>
                    <a:bodyPr/>
                    <a:lstStyle/>
                    <a:p>
                      <a:pPr algn="ctr"/>
                      <a:r>
                        <a:rPr lang="sv-SE" sz="3600" dirty="0" err="1"/>
                        <a:t>Pexi</a:t>
                      </a:r>
                      <a:r>
                        <a:rPr lang="sv-SE" sz="3600" dirty="0"/>
                        <a:t>            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Titan                    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1661191"/>
                  </a:ext>
                </a:extLst>
              </a:tr>
              <a:tr h="685319">
                <a:tc>
                  <a:txBody>
                    <a:bodyPr/>
                    <a:lstStyle/>
                    <a:p>
                      <a:pPr algn="ctr"/>
                      <a:r>
                        <a:rPr lang="sv-SE" sz="3600"/>
                        <a:t>Inget        </a:t>
                      </a:r>
                      <a:r>
                        <a:rPr lang="sv-SE" sz="3600" dirty="0"/>
                        <a:t>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3600" dirty="0"/>
                        <a:t>Brosk                   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1724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10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316415-BE47-6DB1-AE3E-77862360C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Kolesteatomoperation</a:t>
            </a:r>
            <a:r>
              <a:rPr lang="sv-SE" dirty="0"/>
              <a:t> ad </a:t>
            </a:r>
            <a:r>
              <a:rPr lang="sv-SE" dirty="0" err="1"/>
              <a:t>modum</a:t>
            </a:r>
            <a:r>
              <a:rPr lang="sv-SE" dirty="0"/>
              <a:t> </a:t>
            </a:r>
            <a:r>
              <a:rPr lang="sv-SE" dirty="0" err="1"/>
              <a:t>Mercke</a:t>
            </a:r>
            <a:br>
              <a:rPr lang="sv-SE" dirty="0"/>
            </a:br>
            <a:r>
              <a:rPr lang="sv-SE" dirty="0"/>
              <a:t>Resultat Helsingborg – </a:t>
            </a:r>
            <a:r>
              <a:rPr lang="sv-SE" dirty="0" err="1"/>
              <a:t>Op</a:t>
            </a:r>
            <a:r>
              <a:rPr lang="sv-SE" dirty="0"/>
              <a:t> utfall</a:t>
            </a:r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225358EE-50B6-009A-A93F-35D6B70E2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829059"/>
              </p:ext>
            </p:extLst>
          </p:nvPr>
        </p:nvGraphicFramePr>
        <p:xfrm>
          <a:off x="718686" y="2107932"/>
          <a:ext cx="10635114" cy="408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038">
                  <a:extLst>
                    <a:ext uri="{9D8B030D-6E8A-4147-A177-3AD203B41FA5}">
                      <a16:colId xmlns:a16="http://schemas.microsoft.com/office/drawing/2014/main" val="2004636130"/>
                    </a:ext>
                  </a:extLst>
                </a:gridCol>
                <a:gridCol w="3545038">
                  <a:extLst>
                    <a:ext uri="{9D8B030D-6E8A-4147-A177-3AD203B41FA5}">
                      <a16:colId xmlns:a16="http://schemas.microsoft.com/office/drawing/2014/main" val="824584548"/>
                    </a:ext>
                  </a:extLst>
                </a:gridCol>
                <a:gridCol w="3545038">
                  <a:extLst>
                    <a:ext uri="{9D8B030D-6E8A-4147-A177-3AD203B41FA5}">
                      <a16:colId xmlns:a16="http://schemas.microsoft.com/office/drawing/2014/main" val="3334470422"/>
                    </a:ext>
                  </a:extLst>
                </a:gridCol>
              </a:tblGrid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sv-S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2 år efter SL  (n = 36)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6 år efter SL (n = 23)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050218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Revisioner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3      8%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+1     13%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326376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 err="1"/>
                        <a:t>Kolesteatomfritt</a:t>
                      </a:r>
                      <a:endParaRPr lang="sv-S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33      </a:t>
                      </a:r>
                      <a:r>
                        <a:rPr lang="sv-SE" sz="3200" b="1" dirty="0">
                          <a:solidFill>
                            <a:srgbClr val="00B050"/>
                          </a:solidFill>
                        </a:rPr>
                        <a:t>92%</a:t>
                      </a:r>
                      <a:endParaRPr lang="sv-SE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20     </a:t>
                      </a:r>
                      <a:r>
                        <a:rPr lang="sv-SE" sz="3200" b="1" dirty="0">
                          <a:solidFill>
                            <a:srgbClr val="00B050"/>
                          </a:solidFill>
                        </a:rPr>
                        <a:t>87%</a:t>
                      </a:r>
                      <a:endParaRPr lang="sv-SE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620505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3rd look/</a:t>
                      </a:r>
                      <a:r>
                        <a:rPr lang="sv-SE" sz="2800" dirty="0" err="1"/>
                        <a:t>op</a:t>
                      </a:r>
                      <a:r>
                        <a:rPr lang="sv-SE" sz="2800" dirty="0"/>
                        <a:t> 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5        14%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+1      17%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204407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 err="1"/>
                        <a:t>Retraktion</a:t>
                      </a:r>
                      <a:r>
                        <a:rPr lang="sv-SE" sz="2800" dirty="0"/>
                        <a:t>/Adhesivt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9        25%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ctr">
                        <a:lnSpc>
                          <a:spcPct val="100000"/>
                        </a:lnSpc>
                        <a:buAutoNum type="arabicPlain" startAt="6"/>
                      </a:pPr>
                      <a:r>
                        <a:rPr lang="sv-SE" sz="2800" dirty="0"/>
                        <a:t>    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319874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Fuktning/perforation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1         3%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1         4%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061256"/>
                  </a:ext>
                </a:extLst>
              </a:tr>
              <a:tr h="583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Radikalhåla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2         6%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sv-SE" sz="2800" dirty="0"/>
                        <a:t>2         9%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8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01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Bredbild</PresentationFormat>
  <Paragraphs>129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Kolesteatomoperation  ad modum Mercke</vt:lpstr>
      <vt:lpstr>Kolesteatomoperation ad modum Mercke - High lights</vt:lpstr>
      <vt:lpstr>Kolesteatomoperation ad modum Mercke</vt:lpstr>
      <vt:lpstr>Kolesteatomoperation ad modum Mercke Video</vt:lpstr>
      <vt:lpstr>Kolesteatomoperation ad modum Mercke Resultat Helsingborg </vt:lpstr>
      <vt:lpstr>Kolesteatomoperation ad modum Mercke Resultat Helsingborg - TMV4</vt:lpstr>
      <vt:lpstr>Kolesteatomoperation ad modum Mercke Resultat Helsingborg</vt:lpstr>
      <vt:lpstr>Kolesteatomoperation ad modum Mercke Resultat Helsingborg</vt:lpstr>
      <vt:lpstr>Kolesteatomoperation ad modum Mercke Resultat Helsingborg – Op utfall</vt:lpstr>
      <vt:lpstr>Kolesteatomoperation ad modum Mercke Resultat Helsingborg – Op utfall  Konklusion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Kolesteatomoperation ad modum Mercke</dc:title>
  <dc:creator>Sass Kornel</dc:creator>
  <cp:lastModifiedBy>Sass Kornel</cp:lastModifiedBy>
  <cp:revision>35</cp:revision>
  <dcterms:created xsi:type="dcterms:W3CDTF">2022-09-30T08:23:34Z</dcterms:created>
  <dcterms:modified xsi:type="dcterms:W3CDTF">2022-10-25T10:13:53Z</dcterms:modified>
</cp:coreProperties>
</file>